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C5DF0-1104-4E83-9F37-A2ED369F3676}" type="datetimeFigureOut">
              <a:rPr lang="en-US" smtClean="0"/>
              <a:t>7/6/2016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81823-9AE3-4DF3-B46D-CE348162632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C5DF0-1104-4E83-9F37-A2ED369F3676}" type="datetimeFigureOut">
              <a:rPr lang="en-US" smtClean="0"/>
              <a:t>7/6/2016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81823-9AE3-4DF3-B46D-CE348162632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C5DF0-1104-4E83-9F37-A2ED369F3676}" type="datetimeFigureOut">
              <a:rPr lang="en-US" smtClean="0"/>
              <a:t>7/6/2016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81823-9AE3-4DF3-B46D-CE348162632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C5DF0-1104-4E83-9F37-A2ED369F3676}" type="datetimeFigureOut">
              <a:rPr lang="en-US" smtClean="0"/>
              <a:t>7/6/2016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81823-9AE3-4DF3-B46D-CE348162632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C5DF0-1104-4E83-9F37-A2ED369F3676}" type="datetimeFigureOut">
              <a:rPr lang="en-US" smtClean="0"/>
              <a:t>7/6/2016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81823-9AE3-4DF3-B46D-CE348162632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C5DF0-1104-4E83-9F37-A2ED369F3676}" type="datetimeFigureOut">
              <a:rPr lang="en-US" smtClean="0"/>
              <a:t>7/6/2016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81823-9AE3-4DF3-B46D-CE348162632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C5DF0-1104-4E83-9F37-A2ED369F3676}" type="datetimeFigureOut">
              <a:rPr lang="en-US" smtClean="0"/>
              <a:t>7/6/2016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81823-9AE3-4DF3-B46D-CE348162632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C5DF0-1104-4E83-9F37-A2ED369F3676}" type="datetimeFigureOut">
              <a:rPr lang="en-US" smtClean="0"/>
              <a:t>7/6/2016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81823-9AE3-4DF3-B46D-CE348162632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C5DF0-1104-4E83-9F37-A2ED369F3676}" type="datetimeFigureOut">
              <a:rPr lang="en-US" smtClean="0"/>
              <a:t>7/6/2016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81823-9AE3-4DF3-B46D-CE348162632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C5DF0-1104-4E83-9F37-A2ED369F3676}" type="datetimeFigureOut">
              <a:rPr lang="en-US" smtClean="0"/>
              <a:t>7/6/2016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81823-9AE3-4DF3-B46D-CE348162632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C5DF0-1104-4E83-9F37-A2ED369F3676}" type="datetimeFigureOut">
              <a:rPr lang="en-US" smtClean="0"/>
              <a:t>7/6/2016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81823-9AE3-4DF3-B46D-CE348162632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C5DF0-1104-4E83-9F37-A2ED369F3676}" type="datetimeFigureOut">
              <a:rPr lang="en-US" smtClean="0"/>
              <a:t>7/6/2016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81823-9AE3-4DF3-B46D-CE3481626329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329409"/>
            <a:ext cx="8610599" cy="62237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unct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8800" y="2279690"/>
            <a:ext cx="2827020" cy="2520910"/>
          </a:xfrm>
          <a:prstGeom prst="rect">
            <a:avLst/>
          </a:prstGeom>
        </p:spPr>
      </p:pic>
      <p:pic>
        <p:nvPicPr>
          <p:cNvPr id="3" name="Picture 2" descr="internet-usage-person-laptop-computer-1136712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1295400"/>
            <a:ext cx="5080000" cy="48768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2286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Behind Every Application…. </a:t>
            </a:r>
            <a:r>
              <a:rPr lang="en-US" sz="2800" b="1" dirty="0" smtClean="0">
                <a:solidFill>
                  <a:srgbClr val="FF0000"/>
                </a:solidFill>
              </a:rPr>
              <a:t>There Is Program</a:t>
            </a:r>
            <a:endParaRPr 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533400" y="1600200"/>
            <a:ext cx="2514600" cy="1524000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chemeClr val="tx1"/>
                </a:solidFill>
              </a:rPr>
              <a:t>Plan</a:t>
            </a:r>
            <a:endParaRPr lang="en-US" sz="3200" b="1" dirty="0">
              <a:solidFill>
                <a:schemeClr val="tx1"/>
              </a:solidFill>
            </a:endParaRPr>
          </a:p>
        </p:txBody>
      </p:sp>
      <p:pic>
        <p:nvPicPr>
          <p:cNvPr id="7" name="Picture 6" descr="children-thinking-clipart-32887-Clipart-Illustration-Of-A-Curious-Little-Boy-Touching-His-Chin-While-Thinking.jpg"/>
          <p:cNvPicPr>
            <a:picLocks noChangeAspect="1"/>
          </p:cNvPicPr>
          <p:nvPr/>
        </p:nvPicPr>
        <p:blipFill>
          <a:blip r:embed="rId2"/>
          <a:srcRect r="49375"/>
          <a:stretch>
            <a:fillRect/>
          </a:stretch>
        </p:blipFill>
        <p:spPr>
          <a:xfrm>
            <a:off x="3124200" y="3429000"/>
            <a:ext cx="1295400" cy="3429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0"/>
            <a:ext cx="9144000" cy="76944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400" dirty="0" smtClean="0"/>
              <a:t>Program means…..</a:t>
            </a:r>
            <a:endParaRPr lang="en-US" sz="4400" dirty="0"/>
          </a:p>
        </p:txBody>
      </p:sp>
      <p:sp>
        <p:nvSpPr>
          <p:cNvPr id="9" name="Cloud Callout 8"/>
          <p:cNvSpPr/>
          <p:nvPr/>
        </p:nvSpPr>
        <p:spPr>
          <a:xfrm>
            <a:off x="457200" y="3733800"/>
            <a:ext cx="2514600" cy="1524000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chemeClr val="tx1"/>
                </a:solidFill>
              </a:rPr>
              <a:t>Arrange</a:t>
            </a:r>
            <a:endParaRPr lang="en-US" sz="3200" b="1" dirty="0">
              <a:solidFill>
                <a:schemeClr val="tx1"/>
              </a:solidFill>
            </a:endParaRPr>
          </a:p>
        </p:txBody>
      </p:sp>
      <p:sp>
        <p:nvSpPr>
          <p:cNvPr id="10" name="Cloud Callout 9"/>
          <p:cNvSpPr/>
          <p:nvPr/>
        </p:nvSpPr>
        <p:spPr>
          <a:xfrm>
            <a:off x="3429000" y="990600"/>
            <a:ext cx="3200400" cy="1524000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chemeClr val="tx1"/>
                </a:solidFill>
              </a:rPr>
              <a:t>Schedule</a:t>
            </a:r>
            <a:endParaRPr lang="en-US" sz="3200" b="1" dirty="0">
              <a:solidFill>
                <a:schemeClr val="tx1"/>
              </a:solidFill>
            </a:endParaRPr>
          </a:p>
        </p:txBody>
      </p:sp>
      <p:sp>
        <p:nvSpPr>
          <p:cNvPr id="11" name="Cloud Callout 10"/>
          <p:cNvSpPr/>
          <p:nvPr/>
        </p:nvSpPr>
        <p:spPr>
          <a:xfrm>
            <a:off x="6248400" y="2209800"/>
            <a:ext cx="2667000" cy="1524000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chemeClr val="tx1"/>
                </a:solidFill>
              </a:rPr>
              <a:t>Organize</a:t>
            </a:r>
          </a:p>
        </p:txBody>
      </p:sp>
      <p:sp>
        <p:nvSpPr>
          <p:cNvPr id="12" name="Oval Callout 11"/>
          <p:cNvSpPr/>
          <p:nvPr/>
        </p:nvSpPr>
        <p:spPr>
          <a:xfrm>
            <a:off x="4953000" y="4343400"/>
            <a:ext cx="3429000" cy="1828800"/>
          </a:xfrm>
          <a:prstGeom prst="wedgeEllipseCallout">
            <a:avLst>
              <a:gd name="adj1" fmla="val -62624"/>
              <a:gd name="adj2" fmla="val -32320"/>
            </a:avLst>
          </a:prstGeom>
          <a:solidFill>
            <a:schemeClr val="bg1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If you want some one to work for you have to….provide </a:t>
            </a:r>
            <a:r>
              <a:rPr lang="en-US" b="1" dirty="0" smtClean="0">
                <a:solidFill>
                  <a:srgbClr val="C00000"/>
                </a:solidFill>
              </a:rPr>
              <a:t>instructions </a:t>
            </a:r>
            <a:r>
              <a:rPr lang="en-US" b="1" dirty="0" smtClean="0">
                <a:solidFill>
                  <a:schemeClr val="tx1"/>
                </a:solidFill>
              </a:rPr>
              <a:t>and</a:t>
            </a:r>
            <a:r>
              <a:rPr lang="en-US" dirty="0" smtClean="0">
                <a:solidFill>
                  <a:schemeClr val="tx1"/>
                </a:solidFill>
              </a:rPr>
              <a:t>  </a:t>
            </a:r>
            <a:r>
              <a:rPr lang="en-US" b="1" dirty="0" smtClean="0">
                <a:solidFill>
                  <a:srgbClr val="C00000"/>
                </a:solidFill>
              </a:rPr>
              <a:t>object</a:t>
            </a:r>
            <a:r>
              <a:rPr lang="en-US" dirty="0" smtClean="0">
                <a:solidFill>
                  <a:schemeClr val="tx1"/>
                </a:solidFill>
              </a:rPr>
              <a:t>. 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images.jpg"/>
          <p:cNvPicPr>
            <a:picLocks noChangeAspect="1"/>
          </p:cNvPicPr>
          <p:nvPr/>
        </p:nvPicPr>
        <p:blipFill>
          <a:blip r:embed="rId2"/>
          <a:srcRect b="14163"/>
          <a:stretch>
            <a:fillRect/>
          </a:stretch>
        </p:blipFill>
        <p:spPr>
          <a:xfrm>
            <a:off x="7391400" y="1981200"/>
            <a:ext cx="1752600" cy="1905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0" y="0"/>
            <a:ext cx="91440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sz="2400" b="1" dirty="0" smtClean="0">
              <a:solidFill>
                <a:srgbClr val="C00000"/>
              </a:solidFill>
            </a:endParaRPr>
          </a:p>
          <a:p>
            <a:pPr algn="ctr"/>
            <a:r>
              <a:rPr lang="en-US" sz="2800" b="1" dirty="0" smtClean="0"/>
              <a:t>What Is Program????</a:t>
            </a:r>
          </a:p>
          <a:p>
            <a:pPr algn="ctr"/>
            <a:endParaRPr lang="en-US" sz="2400" b="1" dirty="0" smtClean="0">
              <a:solidFill>
                <a:srgbClr val="C00000"/>
              </a:solidFill>
            </a:endParaRPr>
          </a:p>
          <a:p>
            <a:pPr algn="ctr"/>
            <a:r>
              <a:rPr lang="en-US" sz="2400" b="1" dirty="0" smtClean="0"/>
              <a:t>An organized list of instructions that, when executed causes the computer to behave/operate  in a predetermined manner.</a:t>
            </a:r>
            <a:endParaRPr lang="en-US" sz="2400" b="1" dirty="0"/>
          </a:p>
        </p:txBody>
      </p:sp>
      <p:sp>
        <p:nvSpPr>
          <p:cNvPr id="13" name="Oval Callout 12"/>
          <p:cNvSpPr/>
          <p:nvPr/>
        </p:nvSpPr>
        <p:spPr>
          <a:xfrm>
            <a:off x="0" y="3962400"/>
            <a:ext cx="7848600" cy="2133600"/>
          </a:xfrm>
          <a:prstGeom prst="wedgeEllipseCallout">
            <a:avLst>
              <a:gd name="adj1" fmla="val 49796"/>
              <a:gd name="adj2" fmla="val -10395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itchFamily="2" charset="2"/>
              <a:buChar char="Ø"/>
            </a:pPr>
            <a:endParaRPr lang="en-US" sz="2000" b="1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endParaRPr lang="en-US" sz="2000" b="1" dirty="0" smtClean="0">
              <a:solidFill>
                <a:schemeClr val="tx1"/>
              </a:solidFill>
            </a:endParaRPr>
          </a:p>
          <a:p>
            <a:r>
              <a:rPr lang="en-US" sz="2400" b="1" dirty="0" smtClean="0">
                <a:solidFill>
                  <a:schemeClr val="tx1"/>
                </a:solidFill>
              </a:rPr>
              <a:t>computer is very dumb, but obedient.  It does  exactly   what you tell it to do…</a:t>
            </a:r>
          </a:p>
          <a:p>
            <a:pPr>
              <a:buFont typeface="Wingdings" pitchFamily="2" charset="2"/>
              <a:buChar char="Ø"/>
            </a:pPr>
            <a:endParaRPr lang="en-US" sz="2000" b="1" dirty="0" smtClean="0">
              <a:solidFill>
                <a:schemeClr val="tx1"/>
              </a:solidFill>
            </a:endParaRPr>
          </a:p>
          <a:p>
            <a:endParaRPr lang="en-US" sz="2000" b="1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0" y="0"/>
            <a:ext cx="9144000" cy="144655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400" dirty="0" smtClean="0"/>
              <a:t>To give instructions you need language………</a:t>
            </a:r>
            <a:endParaRPr lang="en-US" sz="4400" dirty="0"/>
          </a:p>
        </p:txBody>
      </p:sp>
      <p:sp>
        <p:nvSpPr>
          <p:cNvPr id="14" name="TextBox 13"/>
          <p:cNvSpPr txBox="1"/>
          <p:nvPr/>
        </p:nvSpPr>
        <p:spPr>
          <a:xfrm>
            <a:off x="865595" y="1600200"/>
            <a:ext cx="774500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/>
              <a:t>Will computer understand Human Language??????</a:t>
            </a:r>
          </a:p>
          <a:p>
            <a:pPr algn="ctr"/>
            <a:r>
              <a:rPr lang="en-US" sz="2800" b="1" dirty="0" smtClean="0"/>
              <a:t>If not</a:t>
            </a:r>
          </a:p>
          <a:p>
            <a:pPr algn="ctr"/>
            <a:r>
              <a:rPr lang="en-US" sz="2800" b="1" dirty="0" smtClean="0"/>
              <a:t>Then What????</a:t>
            </a:r>
            <a:endParaRPr lang="en-US" b="1" dirty="0"/>
          </a:p>
        </p:txBody>
      </p:sp>
      <p:pic>
        <p:nvPicPr>
          <p:cNvPr id="15" name="Picture 14" descr="images0.jpg"/>
          <p:cNvPicPr>
            <a:picLocks noChangeAspect="1"/>
          </p:cNvPicPr>
          <p:nvPr/>
        </p:nvPicPr>
        <p:blipFill>
          <a:blip r:embed="rId2"/>
          <a:srcRect r="8108"/>
          <a:stretch>
            <a:fillRect/>
          </a:stretch>
        </p:blipFill>
        <p:spPr>
          <a:xfrm>
            <a:off x="2895600" y="3048000"/>
            <a:ext cx="2971800" cy="34417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5181600"/>
            <a:ext cx="9144000" cy="2062103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n-US" sz="2800" dirty="0" smtClean="0">
              <a:latin typeface="Times New Roman" pitchFamily="18" charset="0"/>
            </a:endParaRPr>
          </a:p>
          <a:p>
            <a:pPr algn="ctr"/>
            <a:r>
              <a:rPr lang="en-US" sz="3600" b="1" dirty="0" smtClean="0">
                <a:latin typeface="Times New Roman" pitchFamily="18" charset="0"/>
              </a:rPr>
              <a:t>The only language understood by a computer is machine language</a:t>
            </a:r>
          </a:p>
          <a:p>
            <a:pPr algn="ctr"/>
            <a:endParaRPr lang="en-US" sz="2800" dirty="0"/>
          </a:p>
        </p:txBody>
      </p:sp>
      <p:pic>
        <p:nvPicPr>
          <p:cNvPr id="10" name="Picture 9" descr="images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800" y="1828800"/>
            <a:ext cx="4457700" cy="29718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057400" y="152400"/>
            <a:ext cx="4961423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smtClean="0">
                <a:solidFill>
                  <a:schemeClr val="bg1"/>
                </a:solidFill>
              </a:rPr>
              <a:t>Machine Language</a:t>
            </a:r>
          </a:p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(Popularly known as Binary language)</a:t>
            </a:r>
            <a:endParaRPr lang="en-US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00200" y="2057400"/>
            <a:ext cx="590084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ENGLISH		:	26 LETTERS</a:t>
            </a:r>
          </a:p>
          <a:p>
            <a:r>
              <a:rPr lang="en-US" sz="2800" b="1" dirty="0" smtClean="0"/>
              <a:t>HINDI			:	52 LETTERS</a:t>
            </a:r>
          </a:p>
          <a:p>
            <a:r>
              <a:rPr lang="en-US" sz="2800" b="1" dirty="0" smtClean="0"/>
              <a:t>COMPUTER		: 	2 DIGITS (0,1)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9144000" cy="144655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400" dirty="0" smtClean="0"/>
              <a:t>EACH LANGUAGE HAS ITS OWN CHARACTER SET </a:t>
            </a:r>
            <a:endParaRPr lang="en-US" sz="4400" dirty="0"/>
          </a:p>
        </p:txBody>
      </p:sp>
      <p:pic>
        <p:nvPicPr>
          <p:cNvPr id="4" name="Picture 3" descr="images (2).jpg"/>
          <p:cNvPicPr>
            <a:picLocks noChangeAspect="1"/>
          </p:cNvPicPr>
          <p:nvPr/>
        </p:nvPicPr>
        <p:blipFill>
          <a:blip r:embed="rId2"/>
          <a:srcRect r="12500"/>
          <a:stretch>
            <a:fillRect/>
          </a:stretch>
        </p:blipFill>
        <p:spPr>
          <a:xfrm>
            <a:off x="228600" y="4191000"/>
            <a:ext cx="2057400" cy="2204357"/>
          </a:xfrm>
          <a:prstGeom prst="rect">
            <a:avLst/>
          </a:prstGeom>
        </p:spPr>
      </p:pic>
      <p:sp>
        <p:nvSpPr>
          <p:cNvPr id="5" name="Oval Callout 4"/>
          <p:cNvSpPr/>
          <p:nvPr/>
        </p:nvSpPr>
        <p:spPr>
          <a:xfrm>
            <a:off x="2895600" y="4267200"/>
            <a:ext cx="5791200" cy="1752600"/>
          </a:xfrm>
          <a:prstGeom prst="wedgeEllipseCallout">
            <a:avLst>
              <a:gd name="adj1" fmla="val -60660"/>
              <a:gd name="adj2" fmla="val 18892"/>
            </a:avLst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Computer works with electricity. </a:t>
            </a:r>
          </a:p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If current is there it is represented by </a:t>
            </a:r>
            <a:r>
              <a:rPr lang="en-US" sz="2000" b="1" dirty="0" smtClean="0">
                <a:solidFill>
                  <a:srgbClr val="C00000"/>
                </a:solidFill>
              </a:rPr>
              <a:t>‘1’ </a:t>
            </a:r>
            <a:r>
              <a:rPr lang="en-US" sz="2000" b="1" dirty="0" smtClean="0">
                <a:solidFill>
                  <a:schemeClr val="tx1"/>
                </a:solidFill>
              </a:rPr>
              <a:t>and if current is not there it is represented by ‘</a:t>
            </a:r>
            <a:r>
              <a:rPr lang="en-US" sz="2000" b="1" dirty="0" smtClean="0">
                <a:solidFill>
                  <a:srgbClr val="C00000"/>
                </a:solidFill>
              </a:rPr>
              <a:t>0’.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Fig01-04"/>
          <p:cNvPicPr>
            <a:picLocks noChangeAspect="1" noChangeArrowheads="1"/>
          </p:cNvPicPr>
          <p:nvPr/>
        </p:nvPicPr>
        <p:blipFill>
          <a:blip r:embed="rId2"/>
          <a:srcRect t="20000" b="20000"/>
          <a:stretch>
            <a:fillRect/>
          </a:stretch>
        </p:blipFill>
        <p:spPr bwMode="auto">
          <a:xfrm>
            <a:off x="508000" y="609600"/>
            <a:ext cx="8126413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457200" y="5105400"/>
            <a:ext cx="1066800" cy="685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800" b="1" dirty="0" smtClean="0"/>
          </a:p>
          <a:p>
            <a:pPr algn="ctr"/>
            <a:r>
              <a:rPr lang="en-US" sz="2800" b="1" dirty="0" smtClean="0"/>
              <a:t>Writing program in Machine language is difficult</a:t>
            </a:r>
          </a:p>
          <a:p>
            <a:pPr algn="ctr"/>
            <a:r>
              <a:rPr lang="en-US" sz="2800" b="1" dirty="0" smtClean="0"/>
              <a:t> and time consuming !</a:t>
            </a:r>
            <a:endParaRPr lang="en-US" sz="2800" b="1" dirty="0"/>
          </a:p>
        </p:txBody>
      </p:sp>
      <p:pic>
        <p:nvPicPr>
          <p:cNvPr id="3" name="Picture 2" descr="download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0" y="1581150"/>
            <a:ext cx="2695575" cy="1695450"/>
          </a:xfrm>
          <a:prstGeom prst="rect">
            <a:avLst/>
          </a:prstGeom>
        </p:spPr>
      </p:pic>
      <p:pic>
        <p:nvPicPr>
          <p:cNvPr id="5" name="Picture 4" descr="images (5).jpg"/>
          <p:cNvPicPr>
            <a:picLocks noChangeAspect="1"/>
          </p:cNvPicPr>
          <p:nvPr/>
        </p:nvPicPr>
        <p:blipFill>
          <a:blip r:embed="rId3"/>
          <a:srcRect b="23567"/>
          <a:stretch>
            <a:fillRect/>
          </a:stretch>
        </p:blipFill>
        <p:spPr>
          <a:xfrm>
            <a:off x="990600" y="4191000"/>
            <a:ext cx="7086600" cy="1143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038600" y="2514600"/>
            <a:ext cx="24336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latin typeface="Bradley Hand ITC" pitchFamily="66" charset="0"/>
              </a:rPr>
              <a:t>“translator”</a:t>
            </a:r>
            <a:endParaRPr lang="en-US" sz="3600" b="1" dirty="0">
              <a:solidFill>
                <a:srgbClr val="C00000"/>
              </a:solidFill>
              <a:latin typeface="Bradley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181588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High level programming language </a:t>
            </a:r>
          </a:p>
          <a:p>
            <a:pPr algn="ctr"/>
            <a:r>
              <a:rPr lang="en-US" sz="2800" b="1" dirty="0" smtClean="0"/>
              <a:t>Is also called </a:t>
            </a:r>
          </a:p>
          <a:p>
            <a:pPr algn="ctr"/>
            <a:r>
              <a:rPr lang="en-US" sz="2800" b="1" dirty="0" smtClean="0"/>
              <a:t>User Friendly Language </a:t>
            </a:r>
          </a:p>
          <a:p>
            <a:pPr algn="ctr"/>
            <a:r>
              <a:rPr lang="en-US" sz="2800" b="1" dirty="0" smtClean="0"/>
              <a:t>as it uses English words and symbols </a:t>
            </a:r>
          </a:p>
        </p:txBody>
      </p:sp>
      <p:pic>
        <p:nvPicPr>
          <p:cNvPr id="3" name="Picture 2" descr="funct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2200" y="2133600"/>
            <a:ext cx="3759925" cy="33528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5497324"/>
            <a:ext cx="9378721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300" b="1" u="sng" dirty="0" smtClean="0"/>
              <a:t>PROGRAM WRITTEN IN HIGH LEVEL LANGUAGE IS CALLED  “</a:t>
            </a:r>
            <a:r>
              <a:rPr lang="en-US" sz="2300" b="1" u="sng" dirty="0" smtClean="0">
                <a:solidFill>
                  <a:srgbClr val="C00000"/>
                </a:solidFill>
              </a:rPr>
              <a:t>SOURCE CODE”</a:t>
            </a:r>
            <a:endParaRPr lang="en-US" sz="2300" b="1" u="sng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funct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1676400"/>
            <a:ext cx="2514600" cy="2242319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3733800" y="2362200"/>
            <a:ext cx="1676400" cy="99060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Language Translator</a:t>
            </a:r>
            <a:endParaRPr lang="en-IN" dirty="0"/>
          </a:p>
        </p:txBody>
      </p:sp>
      <p:sp>
        <p:nvSpPr>
          <p:cNvPr id="22" name="Right Arrow 21"/>
          <p:cNvSpPr/>
          <p:nvPr/>
        </p:nvSpPr>
        <p:spPr>
          <a:xfrm>
            <a:off x="2743200" y="2819400"/>
            <a:ext cx="914400" cy="76200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3" name="Rectangle 22"/>
          <p:cNvSpPr/>
          <p:nvPr/>
        </p:nvSpPr>
        <p:spPr>
          <a:xfrm>
            <a:off x="6324600" y="1524000"/>
            <a:ext cx="2514600" cy="2286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0</a:t>
            </a:r>
            <a:r>
              <a:rPr lang="en-US" dirty="0" smtClean="0">
                <a:solidFill>
                  <a:schemeClr val="tx1"/>
                </a:solidFill>
              </a:rPr>
              <a:t>010101010101010111111111100000000000000000000001110101010101000000111111101001010</a:t>
            </a:r>
            <a:endParaRPr lang="en-IN" dirty="0"/>
          </a:p>
        </p:txBody>
      </p:sp>
      <p:sp>
        <p:nvSpPr>
          <p:cNvPr id="24" name="Right Arrow 23"/>
          <p:cNvSpPr/>
          <p:nvPr/>
        </p:nvSpPr>
        <p:spPr>
          <a:xfrm>
            <a:off x="5410200" y="2819400"/>
            <a:ext cx="914400" cy="76200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9" name="TextBox 8"/>
          <p:cNvSpPr txBox="1"/>
          <p:nvPr/>
        </p:nvSpPr>
        <p:spPr>
          <a:xfrm>
            <a:off x="0" y="5780782"/>
            <a:ext cx="9144000" cy="107721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200" b="1" dirty="0" smtClean="0"/>
              <a:t>Eventually every program must be translated into machine language program (OBJECT CODE)</a:t>
            </a:r>
            <a:endParaRPr lang="en-US" sz="3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762000" y="1219200"/>
            <a:ext cx="15486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 smtClean="0"/>
              <a:t>SOURCE CODE</a:t>
            </a:r>
            <a:endParaRPr lang="en-US" b="1" u="sng" dirty="0"/>
          </a:p>
        </p:txBody>
      </p:sp>
      <p:sp>
        <p:nvSpPr>
          <p:cNvPr id="11" name="TextBox 10"/>
          <p:cNvSpPr txBox="1"/>
          <p:nvPr/>
        </p:nvSpPr>
        <p:spPr>
          <a:xfrm>
            <a:off x="6858000" y="1371600"/>
            <a:ext cx="14791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 smtClean="0"/>
              <a:t>OBJECT CODE</a:t>
            </a:r>
            <a:endParaRPr lang="en-US" b="1" u="sng" dirty="0"/>
          </a:p>
        </p:txBody>
      </p:sp>
      <p:sp>
        <p:nvSpPr>
          <p:cNvPr id="12" name="Right Arrow 11"/>
          <p:cNvSpPr/>
          <p:nvPr/>
        </p:nvSpPr>
        <p:spPr>
          <a:xfrm rot="5400000">
            <a:off x="7124700" y="3848100"/>
            <a:ext cx="914400" cy="76200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3" name="TextBox 12"/>
          <p:cNvSpPr txBox="1"/>
          <p:nvPr/>
        </p:nvSpPr>
        <p:spPr>
          <a:xfrm>
            <a:off x="7010400" y="4431268"/>
            <a:ext cx="12922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 smtClean="0"/>
              <a:t>COMPUTER</a:t>
            </a:r>
            <a:endParaRPr lang="en-US" b="1" u="sng" dirty="0"/>
          </a:p>
        </p:txBody>
      </p:sp>
      <p:sp>
        <p:nvSpPr>
          <p:cNvPr id="14" name="Right Arrow 13"/>
          <p:cNvSpPr/>
          <p:nvPr/>
        </p:nvSpPr>
        <p:spPr>
          <a:xfrm rot="16200000">
            <a:off x="7409324" y="3849338"/>
            <a:ext cx="914400" cy="76200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6" name="TextBox 15"/>
          <p:cNvSpPr txBox="1"/>
          <p:nvPr/>
        </p:nvSpPr>
        <p:spPr>
          <a:xfrm>
            <a:off x="7903404" y="3657600"/>
            <a:ext cx="12620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gives result</a:t>
            </a:r>
            <a:endParaRPr lang="en-US" b="1" dirty="0"/>
          </a:p>
        </p:txBody>
      </p:sp>
      <p:cxnSp>
        <p:nvCxnSpPr>
          <p:cNvPr id="18" name="Straight Arrow Connector 17"/>
          <p:cNvCxnSpPr/>
          <p:nvPr/>
        </p:nvCxnSpPr>
        <p:spPr>
          <a:xfrm rot="10800000">
            <a:off x="5410200" y="2667000"/>
            <a:ext cx="8382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rot="10800000">
            <a:off x="2743201" y="2667000"/>
            <a:ext cx="83820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556668" y="3810000"/>
            <a:ext cx="15007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C00000"/>
                </a:solidFill>
              </a:rPr>
              <a:t>User Friendly 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919762" y="152400"/>
            <a:ext cx="52430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ROLE OF LANGUAGE TRANSLATOR</a:t>
            </a:r>
            <a:endParaRPr lang="en-US" sz="28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2895600" y="5181600"/>
            <a:ext cx="33405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000" b="1" dirty="0" smtClean="0"/>
              <a:t>Translator is also a program</a:t>
            </a:r>
            <a:endParaRPr lang="en-US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071713_1135_Introductio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838200"/>
            <a:ext cx="8158039" cy="48863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81000" y="304800"/>
            <a:ext cx="8305800" cy="63246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image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1481138"/>
            <a:ext cx="6400800" cy="354806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85800" y="3124200"/>
            <a:ext cx="2743200" cy="193899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Run </a:t>
            </a:r>
            <a:r>
              <a:rPr lang="en-US" sz="2000" dirty="0" smtClean="0"/>
              <a:t>=</a:t>
            </a:r>
          </a:p>
          <a:p>
            <a:r>
              <a:rPr lang="en-US" dirty="0" smtClean="0"/>
              <a:t>       </a:t>
            </a:r>
            <a:r>
              <a:rPr lang="en-US" sz="2000" b="1" dirty="0" smtClean="0"/>
              <a:t>CPU fetch/execute</a:t>
            </a:r>
          </a:p>
          <a:p>
            <a:r>
              <a:rPr lang="en-US" sz="2000" b="1" dirty="0" smtClean="0"/>
              <a:t>       cycle runs through </a:t>
            </a:r>
          </a:p>
          <a:p>
            <a:r>
              <a:rPr lang="en-US" sz="2000" b="1" dirty="0" smtClean="0"/>
              <a:t>       the instruction </a:t>
            </a:r>
          </a:p>
          <a:p>
            <a:r>
              <a:rPr lang="en-US" sz="2000" b="1" dirty="0" smtClean="0"/>
              <a:t>       series</a:t>
            </a:r>
          </a:p>
          <a:p>
            <a:endParaRPr lang="en-U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6096000" y="2133600"/>
            <a:ext cx="1635384" cy="70788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series  of CPU</a:t>
            </a:r>
          </a:p>
          <a:p>
            <a:r>
              <a:rPr lang="en-US" sz="2000" b="1" dirty="0" smtClean="0"/>
              <a:t>instructions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86200" y="2209800"/>
            <a:ext cx="1066800" cy="144655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100" b="1" dirty="0" smtClean="0"/>
              <a:t>Instructions 1</a:t>
            </a:r>
          </a:p>
          <a:p>
            <a:r>
              <a:rPr lang="en-US" sz="1100" b="1" dirty="0" smtClean="0"/>
              <a:t>Instructions 1</a:t>
            </a:r>
          </a:p>
          <a:p>
            <a:r>
              <a:rPr lang="en-US" sz="1100" b="1" dirty="0" smtClean="0"/>
              <a:t>Instructions 1</a:t>
            </a:r>
          </a:p>
          <a:p>
            <a:r>
              <a:rPr lang="en-US" sz="1100" b="1" dirty="0" smtClean="0"/>
              <a:t>Instructions 1</a:t>
            </a:r>
          </a:p>
          <a:p>
            <a:r>
              <a:rPr lang="en-US" sz="1100" b="1" dirty="0" smtClean="0"/>
              <a:t>Instructions 1</a:t>
            </a:r>
          </a:p>
          <a:p>
            <a:r>
              <a:rPr lang="en-US" sz="1100" b="1" dirty="0" smtClean="0"/>
              <a:t>Instructions 1</a:t>
            </a:r>
          </a:p>
          <a:p>
            <a:r>
              <a:rPr lang="en-US" sz="1100" b="1" dirty="0" smtClean="0"/>
              <a:t>Instructions 1</a:t>
            </a:r>
          </a:p>
          <a:p>
            <a:endParaRPr lang="en-US" sz="11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90800" y="914400"/>
            <a:ext cx="384586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/>
              <a:t>Some High level</a:t>
            </a:r>
          </a:p>
          <a:p>
            <a:pPr algn="ctr"/>
            <a:r>
              <a:rPr lang="en-US" sz="2800" b="1" dirty="0" smtClean="0"/>
              <a:t> Programming languages</a:t>
            </a:r>
            <a:endParaRPr lang="en-US" sz="2800" b="1" dirty="0"/>
          </a:p>
        </p:txBody>
      </p:sp>
      <p:cxnSp>
        <p:nvCxnSpPr>
          <p:cNvPr id="5" name="Straight Arrow Connector 4"/>
          <p:cNvCxnSpPr/>
          <p:nvPr/>
        </p:nvCxnSpPr>
        <p:spPr>
          <a:xfrm rot="10800000" flipV="1">
            <a:off x="762000" y="1676400"/>
            <a:ext cx="2057400" cy="1524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rot="5400000">
            <a:off x="1905794" y="2513806"/>
            <a:ext cx="2057400" cy="6873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16200000" flipH="1">
            <a:off x="3162300" y="2781300"/>
            <a:ext cx="2057400" cy="152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16200000" flipH="1">
            <a:off x="4457700" y="2247900"/>
            <a:ext cx="1905000" cy="1066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rot="16200000" flipH="1">
            <a:off x="6096000" y="1752600"/>
            <a:ext cx="1219200" cy="1219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81000" y="3276600"/>
            <a:ext cx="7388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C++</a:t>
            </a:r>
            <a:endParaRPr lang="en-US" sz="28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7239000" y="3048000"/>
            <a:ext cx="11929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QBasic</a:t>
            </a:r>
            <a:endParaRPr lang="en-US" sz="28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5486400" y="3810000"/>
            <a:ext cx="10406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Cobol</a:t>
            </a:r>
            <a:endParaRPr lang="en-US" sz="28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2209800" y="3962400"/>
            <a:ext cx="8187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Java</a:t>
            </a:r>
            <a:endParaRPr lang="en-US" sz="28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3886200" y="3962400"/>
            <a:ext cx="11037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Pascal</a:t>
            </a:r>
            <a:endParaRPr lang="en-US" sz="28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2133600" y="5257800"/>
            <a:ext cx="502842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chemeClr val="accent2">
                    <a:lumMod val="75000"/>
                  </a:schemeClr>
                </a:solidFill>
              </a:rPr>
              <a:t>And many more……..</a:t>
            </a:r>
            <a:endParaRPr lang="en-US" sz="44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263</Words>
  <Application>Microsoft Office PowerPoint</Application>
  <PresentationFormat>On-screen Show (4:3)</PresentationFormat>
  <Paragraphs>69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study hall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1</cp:revision>
  <dcterms:created xsi:type="dcterms:W3CDTF">2016-07-06T04:24:19Z</dcterms:created>
  <dcterms:modified xsi:type="dcterms:W3CDTF">2016-07-06T04:24:50Z</dcterms:modified>
</cp:coreProperties>
</file>